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3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41F7-6112-47E9-83E2-3976E5D78A60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3383-1870-41C2-91ED-983CA2250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034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41F7-6112-47E9-83E2-3976E5D78A60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3383-1870-41C2-91ED-983CA2250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88439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41F7-6112-47E9-83E2-3976E5D78A60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3383-1870-41C2-91ED-983CA2250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97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41F7-6112-47E9-83E2-3976E5D78A60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3383-1870-41C2-91ED-983CA2250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9209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41F7-6112-47E9-83E2-3976E5D78A60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3383-1870-41C2-91ED-983CA2250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27553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41F7-6112-47E9-83E2-3976E5D78A60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3383-1870-41C2-91ED-983CA2250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8998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41F7-6112-47E9-83E2-3976E5D78A60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3383-1870-41C2-91ED-983CA2250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20792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41F7-6112-47E9-83E2-3976E5D78A60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3383-1870-41C2-91ED-983CA2250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855316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41F7-6112-47E9-83E2-3976E5D78A60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3383-1870-41C2-91ED-983CA2250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6171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41F7-6112-47E9-83E2-3976E5D78A60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3383-1870-41C2-91ED-983CA2250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2562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F241F7-6112-47E9-83E2-3976E5D78A60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B73383-1870-41C2-91ED-983CA2250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73218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F241F7-6112-47E9-83E2-3976E5D78A60}" type="datetimeFigureOut">
              <a:rPr lang="en-US" smtClean="0"/>
              <a:t>10/28/2014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B73383-1870-41C2-91ED-983CA22500D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1358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4" name="Group 63"/>
          <p:cNvGrpSpPr/>
          <p:nvPr/>
        </p:nvGrpSpPr>
        <p:grpSpPr>
          <a:xfrm>
            <a:off x="457200" y="1163891"/>
            <a:ext cx="8229599" cy="5350080"/>
            <a:chOff x="457200" y="344029"/>
            <a:chExt cx="8229599" cy="6169942"/>
          </a:xfrm>
        </p:grpSpPr>
        <p:grpSp>
          <p:nvGrpSpPr>
            <p:cNvPr id="34" name="Group 33"/>
            <p:cNvGrpSpPr/>
            <p:nvPr/>
          </p:nvGrpSpPr>
          <p:grpSpPr>
            <a:xfrm>
              <a:off x="457200" y="344029"/>
              <a:ext cx="928242" cy="1326058"/>
              <a:chOff x="0" y="1129"/>
              <a:chExt cx="928242" cy="1326058"/>
            </a:xfrm>
            <a:noFill/>
          </p:grpSpPr>
          <p:sp>
            <p:nvSpPr>
              <p:cNvPr id="62" name="Chevron 61"/>
              <p:cNvSpPr/>
              <p:nvPr/>
            </p:nvSpPr>
            <p:spPr>
              <a:xfrm rot="5400000">
                <a:off x="-198908" y="200037"/>
                <a:ext cx="1326058" cy="928241"/>
              </a:xfrm>
              <a:prstGeom prst="chevron">
                <a:avLst/>
              </a:prstGeom>
              <a:grpFill/>
            </p:spPr>
            <p:style>
              <a:lnRef idx="1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63" name="Chevron 4"/>
              <p:cNvSpPr/>
              <p:nvPr/>
            </p:nvSpPr>
            <p:spPr>
              <a:xfrm>
                <a:off x="1" y="465250"/>
                <a:ext cx="928241" cy="397817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255" tIns="8255" rIns="8255" bIns="8255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>
                    <a:solidFill>
                      <a:sysClr val="windowText" lastClr="000000"/>
                    </a:solidFill>
                  </a:rPr>
                  <a:t>Exposition</a:t>
                </a:r>
                <a:endParaRPr lang="en-US" sz="1300" kern="12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1385441" y="344029"/>
              <a:ext cx="7301358" cy="861938"/>
              <a:chOff x="928241" y="1129"/>
              <a:chExt cx="7301358" cy="861938"/>
            </a:xfrm>
            <a:noFill/>
          </p:grpSpPr>
          <p:sp>
            <p:nvSpPr>
              <p:cNvPr id="60" name="Round Same Side Corner Rectangle 59"/>
              <p:cNvSpPr/>
              <p:nvPr/>
            </p:nvSpPr>
            <p:spPr>
              <a:xfrm rot="5400000">
                <a:off x="4147951" y="-3218581"/>
                <a:ext cx="861938" cy="7301358"/>
              </a:xfrm>
              <a:prstGeom prst="round2SameRect">
                <a:avLst/>
              </a:prstGeom>
              <a:grpFill/>
            </p:spPr>
            <p:style>
              <a:lnRef idx="1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61" name="Round Same Side Corner Rectangle 6"/>
              <p:cNvSpPr/>
              <p:nvPr/>
            </p:nvSpPr>
            <p:spPr>
              <a:xfrm>
                <a:off x="928241" y="43205"/>
                <a:ext cx="7259282" cy="77778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0904" tIns="10795" rIns="10795" bIns="10795" numCol="1" spcCol="1270" anchor="ctr" anchorCtr="0">
                <a:noAutofit/>
              </a:bodyPr>
              <a:lstStyle/>
              <a:p>
                <a:pPr marL="171450" lvl="1" indent="-171450" algn="l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700" b="1" kern="1200" dirty="0" smtClean="0"/>
                  <a:t>Introduction to Characters – description </a:t>
                </a:r>
                <a:endParaRPr lang="en-US" sz="1700" kern="1200" dirty="0"/>
              </a:p>
              <a:p>
                <a:pPr marL="171450" lvl="1" indent="-171450" algn="l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700" b="1" kern="1200" dirty="0" smtClean="0"/>
                  <a:t>Setting – place, time story is happening</a:t>
                </a:r>
                <a:endParaRPr lang="en-US" sz="1700" b="1" kern="1200" dirty="0"/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457200" y="1555000"/>
              <a:ext cx="928242" cy="1326058"/>
              <a:chOff x="0" y="1212100"/>
              <a:chExt cx="928242" cy="1326058"/>
            </a:xfrm>
            <a:noFill/>
          </p:grpSpPr>
          <p:sp>
            <p:nvSpPr>
              <p:cNvPr id="58" name="Chevron 57"/>
              <p:cNvSpPr/>
              <p:nvPr/>
            </p:nvSpPr>
            <p:spPr>
              <a:xfrm rot="5400000">
                <a:off x="-198908" y="1411008"/>
                <a:ext cx="1326058" cy="928241"/>
              </a:xfrm>
              <a:prstGeom prst="chevron">
                <a:avLst/>
              </a:prstGeom>
              <a:grpFill/>
            </p:spPr>
            <p:style>
              <a:lnRef idx="1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9" name="Chevron 8"/>
              <p:cNvSpPr/>
              <p:nvPr/>
            </p:nvSpPr>
            <p:spPr>
              <a:xfrm>
                <a:off x="1" y="1676221"/>
                <a:ext cx="928241" cy="397817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255" tIns="8255" rIns="8255" bIns="8255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>
                    <a:solidFill>
                      <a:sysClr val="windowText" lastClr="000000"/>
                    </a:solidFill>
                  </a:rPr>
                  <a:t>Rising Action</a:t>
                </a:r>
                <a:endParaRPr lang="en-US" sz="1300" kern="12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385441" y="1555000"/>
              <a:ext cx="7301358" cy="861938"/>
              <a:chOff x="928241" y="1212100"/>
              <a:chExt cx="7301358" cy="861938"/>
            </a:xfrm>
            <a:noFill/>
          </p:grpSpPr>
          <p:sp>
            <p:nvSpPr>
              <p:cNvPr id="56" name="Round Same Side Corner Rectangle 55"/>
              <p:cNvSpPr/>
              <p:nvPr/>
            </p:nvSpPr>
            <p:spPr>
              <a:xfrm rot="5400000">
                <a:off x="4147951" y="-2007610"/>
                <a:ext cx="861938" cy="7301358"/>
              </a:xfrm>
              <a:prstGeom prst="round2SameRect">
                <a:avLst/>
              </a:prstGeom>
              <a:grpFill/>
            </p:spPr>
            <p:style>
              <a:lnRef idx="1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57" name="Round Same Side Corner Rectangle 10"/>
              <p:cNvSpPr/>
              <p:nvPr/>
            </p:nvSpPr>
            <p:spPr>
              <a:xfrm>
                <a:off x="928241" y="1254176"/>
                <a:ext cx="7259282" cy="77778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0904" tIns="10795" rIns="10795" bIns="10795" numCol="1" spcCol="1270" anchor="ctr" anchorCtr="0">
                <a:noAutofit/>
              </a:bodyPr>
              <a:lstStyle/>
              <a:p>
                <a:pPr marL="171450" lvl="1" indent="-171450" algn="l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700" b="1" i="0" kern="1200" dirty="0" smtClean="0"/>
                  <a:t>Story and situations begin to escalate</a:t>
                </a:r>
                <a:endParaRPr lang="en-US" sz="1700" b="1" kern="1200" dirty="0"/>
              </a:p>
              <a:p>
                <a:pPr marL="171450" lvl="1" indent="-171450" algn="l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700" b="1" i="0" kern="1200" dirty="0" smtClean="0"/>
                  <a:t>Dramatic and suspenseful events</a:t>
                </a:r>
                <a:endParaRPr lang="en-US" sz="1700" b="1" kern="1200" dirty="0"/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457200" y="2765971"/>
              <a:ext cx="928242" cy="1326058"/>
              <a:chOff x="0" y="2423071"/>
              <a:chExt cx="928242" cy="1326058"/>
            </a:xfrm>
            <a:noFill/>
          </p:grpSpPr>
          <p:sp>
            <p:nvSpPr>
              <p:cNvPr id="54" name="Chevron 53"/>
              <p:cNvSpPr/>
              <p:nvPr/>
            </p:nvSpPr>
            <p:spPr>
              <a:xfrm rot="5400000">
                <a:off x="-198908" y="2621979"/>
                <a:ext cx="1326058" cy="928241"/>
              </a:xfrm>
              <a:prstGeom prst="chevron">
                <a:avLst/>
              </a:prstGeom>
              <a:grpFill/>
            </p:spPr>
            <p:style>
              <a:lnRef idx="1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5" name="Chevron 12"/>
              <p:cNvSpPr/>
              <p:nvPr/>
            </p:nvSpPr>
            <p:spPr>
              <a:xfrm>
                <a:off x="1" y="2887192"/>
                <a:ext cx="928241" cy="397817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255" tIns="8255" rIns="8255" bIns="8255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>
                    <a:solidFill>
                      <a:sysClr val="windowText" lastClr="000000"/>
                    </a:solidFill>
                  </a:rPr>
                  <a:t>Climax</a:t>
                </a:r>
                <a:endParaRPr lang="en-US" sz="1300" kern="1200" dirty="0">
                  <a:solidFill>
                    <a:sysClr val="windowText" lastClr="000000"/>
                  </a:solidFill>
                </a:endParaRPr>
              </a:p>
            </p:txBody>
          </p:sp>
        </p:grpSp>
        <p:grpSp>
          <p:nvGrpSpPr>
            <p:cNvPr id="39" name="Group 38"/>
            <p:cNvGrpSpPr/>
            <p:nvPr/>
          </p:nvGrpSpPr>
          <p:grpSpPr>
            <a:xfrm>
              <a:off x="1385441" y="2765971"/>
              <a:ext cx="7301358" cy="861938"/>
              <a:chOff x="928241" y="2423071"/>
              <a:chExt cx="7301358" cy="861938"/>
            </a:xfrm>
            <a:noFill/>
          </p:grpSpPr>
          <p:sp>
            <p:nvSpPr>
              <p:cNvPr id="52" name="Round Same Side Corner Rectangle 51"/>
              <p:cNvSpPr/>
              <p:nvPr/>
            </p:nvSpPr>
            <p:spPr>
              <a:xfrm rot="5400000">
                <a:off x="4147951" y="-796639"/>
                <a:ext cx="861938" cy="7301358"/>
              </a:xfrm>
              <a:prstGeom prst="round2SameRect">
                <a:avLst/>
              </a:prstGeom>
              <a:grpFill/>
            </p:spPr>
            <p:style>
              <a:lnRef idx="1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53" name="Round Same Side Corner Rectangle 14"/>
              <p:cNvSpPr/>
              <p:nvPr/>
            </p:nvSpPr>
            <p:spPr>
              <a:xfrm>
                <a:off x="928241" y="2465147"/>
                <a:ext cx="7259282" cy="77778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0904" tIns="10795" rIns="10795" bIns="10795" numCol="1" spcCol="1270" anchor="ctr" anchorCtr="0">
                <a:noAutofit/>
              </a:bodyPr>
              <a:lstStyle/>
              <a:p>
                <a:pPr marL="171450" lvl="1" indent="-171450" algn="l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700" b="1" kern="1200" dirty="0" smtClean="0"/>
                  <a:t>The main event!</a:t>
                </a:r>
                <a:endParaRPr lang="en-US" sz="1700" b="1" kern="1200" dirty="0"/>
              </a:p>
              <a:p>
                <a:pPr marL="171450" lvl="1" indent="-171450" algn="l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700" b="1" i="0" kern="1200" dirty="0" smtClean="0"/>
                  <a:t>This is the most emotional part of your myth</a:t>
                </a:r>
                <a:endParaRPr lang="en-US" sz="1700" b="1" kern="1200" dirty="0"/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457200" y="3976942"/>
              <a:ext cx="928242" cy="1326058"/>
              <a:chOff x="0" y="3634042"/>
              <a:chExt cx="928242" cy="1326058"/>
            </a:xfrm>
            <a:noFill/>
          </p:grpSpPr>
          <p:sp>
            <p:nvSpPr>
              <p:cNvPr id="50" name="Chevron 49"/>
              <p:cNvSpPr/>
              <p:nvPr/>
            </p:nvSpPr>
            <p:spPr>
              <a:xfrm rot="5400000">
                <a:off x="-198908" y="3832950"/>
                <a:ext cx="1326058" cy="928241"/>
              </a:xfrm>
              <a:prstGeom prst="chevron">
                <a:avLst/>
              </a:prstGeom>
              <a:grpFill/>
            </p:spPr>
            <p:style>
              <a:lnRef idx="1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51" name="Chevron 16"/>
              <p:cNvSpPr/>
              <p:nvPr/>
            </p:nvSpPr>
            <p:spPr>
              <a:xfrm>
                <a:off x="1" y="4098163"/>
                <a:ext cx="928241" cy="397817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255" tIns="8255" rIns="8255" bIns="8255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>
                    <a:solidFill>
                      <a:schemeClr val="tx1"/>
                    </a:solidFill>
                  </a:rPr>
                  <a:t>Falling Action</a:t>
                </a:r>
                <a:endParaRPr lang="en-US" sz="1300" kern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1385441" y="3976941"/>
              <a:ext cx="7301358" cy="861938"/>
              <a:chOff x="928241" y="3634041"/>
              <a:chExt cx="7301358" cy="861938"/>
            </a:xfrm>
            <a:noFill/>
          </p:grpSpPr>
          <p:sp>
            <p:nvSpPr>
              <p:cNvPr id="48" name="Round Same Side Corner Rectangle 47"/>
              <p:cNvSpPr/>
              <p:nvPr/>
            </p:nvSpPr>
            <p:spPr>
              <a:xfrm rot="5400000">
                <a:off x="4147951" y="414331"/>
                <a:ext cx="861938" cy="7301358"/>
              </a:xfrm>
              <a:prstGeom prst="round2SameRect">
                <a:avLst/>
              </a:prstGeom>
              <a:grpFill/>
            </p:spPr>
            <p:style>
              <a:lnRef idx="1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9" name="Round Same Side Corner Rectangle 18"/>
              <p:cNvSpPr/>
              <p:nvPr/>
            </p:nvSpPr>
            <p:spPr>
              <a:xfrm>
                <a:off x="928241" y="3676117"/>
                <a:ext cx="7259282" cy="77778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0904" tIns="10795" rIns="10795" bIns="10795" numCol="1" spcCol="1270" anchor="ctr" anchorCtr="0">
                <a:noAutofit/>
              </a:bodyPr>
              <a:lstStyle/>
              <a:p>
                <a:pPr marL="171450" lvl="1" indent="-171450" algn="l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700" b="1" kern="1200" dirty="0" smtClean="0"/>
                  <a:t>Events are coming off the climax</a:t>
                </a:r>
                <a:endParaRPr lang="en-US" sz="1700" b="1" kern="1200" dirty="0"/>
              </a:p>
              <a:p>
                <a:pPr marL="171450" lvl="1" indent="-171450" algn="l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700" b="1" i="0" kern="1200" dirty="0" smtClean="0"/>
                  <a:t>Everything tends to slow down</a:t>
                </a:r>
                <a:r>
                  <a:rPr lang="en-US" sz="1700" kern="1200" dirty="0" smtClean="0"/>
                  <a:t> </a:t>
                </a:r>
                <a:endParaRPr lang="en-US" sz="1700" b="1" kern="1200" dirty="0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457200" y="5187913"/>
              <a:ext cx="928242" cy="1326058"/>
              <a:chOff x="0" y="4845013"/>
              <a:chExt cx="928242" cy="1326058"/>
            </a:xfrm>
            <a:noFill/>
          </p:grpSpPr>
          <p:sp>
            <p:nvSpPr>
              <p:cNvPr id="46" name="Chevron 45"/>
              <p:cNvSpPr/>
              <p:nvPr/>
            </p:nvSpPr>
            <p:spPr>
              <a:xfrm rot="5400000">
                <a:off x="-198908" y="5043921"/>
                <a:ext cx="1326058" cy="928241"/>
              </a:xfrm>
              <a:prstGeom prst="chevron">
                <a:avLst/>
              </a:prstGeom>
              <a:grpFill/>
            </p:spPr>
            <p:style>
              <a:lnRef idx="1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3">
                <a:schemeClr val="dk2">
                  <a:hueOff val="0"/>
                  <a:satOff val="0"/>
                  <a:lumOff val="0"/>
                  <a:alphaOff val="0"/>
                </a:schemeClr>
              </a:fillRef>
              <a:effectRef idx="3">
                <a:schemeClr val="dk2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</p:sp>
          <p:sp>
            <p:nvSpPr>
              <p:cNvPr id="47" name="Chevron 20"/>
              <p:cNvSpPr/>
              <p:nvPr/>
            </p:nvSpPr>
            <p:spPr>
              <a:xfrm>
                <a:off x="1" y="5309134"/>
                <a:ext cx="928241" cy="397817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lt1"/>
              </a:fontRef>
            </p:style>
            <p:txBody>
              <a:bodyPr spcFirstLastPara="0" vert="horz" wrap="square" lIns="8255" tIns="8255" rIns="8255" bIns="8255" numCol="1" spcCol="1270" anchor="ctr" anchorCtr="0">
                <a:noAutofit/>
              </a:bodyPr>
              <a:lstStyle/>
              <a:p>
                <a:pPr lvl="0" algn="ctr" defTabSz="5778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300" kern="1200" dirty="0" smtClean="0">
                    <a:solidFill>
                      <a:schemeClr val="tx1"/>
                    </a:solidFill>
                  </a:rPr>
                  <a:t>Resolution</a:t>
                </a:r>
                <a:endParaRPr lang="en-US" sz="1300" kern="1200" dirty="0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1385441" y="5187912"/>
              <a:ext cx="7301358" cy="861938"/>
              <a:chOff x="928241" y="4845012"/>
              <a:chExt cx="7301358" cy="861938"/>
            </a:xfrm>
            <a:noFill/>
          </p:grpSpPr>
          <p:sp>
            <p:nvSpPr>
              <p:cNvPr id="44" name="Round Same Side Corner Rectangle 43"/>
              <p:cNvSpPr/>
              <p:nvPr/>
            </p:nvSpPr>
            <p:spPr>
              <a:xfrm rot="5400000">
                <a:off x="4147951" y="1625302"/>
                <a:ext cx="861938" cy="7301358"/>
              </a:xfrm>
              <a:prstGeom prst="round2SameRect">
                <a:avLst/>
              </a:prstGeom>
              <a:grpFill/>
            </p:spPr>
            <p:style>
              <a:lnRef idx="1">
                <a:schemeClr val="dk2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2">
                <a:schemeClr val="lt2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5" name="Round Same Side Corner Rectangle 22"/>
              <p:cNvSpPr/>
              <p:nvPr/>
            </p:nvSpPr>
            <p:spPr>
              <a:xfrm>
                <a:off x="928241" y="4887088"/>
                <a:ext cx="7259282" cy="777786"/>
              </a:xfrm>
              <a:prstGeom prst="rect">
                <a:avLst/>
              </a:prstGeom>
              <a:grpFill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120904" tIns="10795" rIns="10795" bIns="10795" numCol="1" spcCol="1270" anchor="ctr" anchorCtr="0">
                <a:noAutofit/>
              </a:bodyPr>
              <a:lstStyle/>
              <a:p>
                <a:pPr marL="171450" lvl="1" indent="-171450" algn="l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15000"/>
                  </a:spcAft>
                  <a:buChar char="••"/>
                </a:pPr>
                <a:r>
                  <a:rPr lang="en-US" sz="1700" b="1" kern="1200" dirty="0" smtClean="0"/>
                  <a:t>The characters finally reach a solution to the predicament, or reach a point where they can go no farther in trying to reach a solution</a:t>
                </a:r>
                <a:endParaRPr lang="en-US" sz="1700" b="1" kern="1200" dirty="0"/>
              </a:p>
            </p:txBody>
          </p:sp>
        </p:grpSp>
      </p:grpSp>
      <p:sp>
        <p:nvSpPr>
          <p:cNvPr id="65" name="TextBox 64"/>
          <p:cNvSpPr txBox="1"/>
          <p:nvPr/>
        </p:nvSpPr>
        <p:spPr>
          <a:xfrm>
            <a:off x="228600" y="76200"/>
            <a:ext cx="86868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/>
            </a:r>
            <a:br>
              <a:rPr lang="en-US" sz="1600" b="1" dirty="0" smtClean="0"/>
            </a:br>
            <a:r>
              <a:rPr lang="en-US" sz="1600" b="1" dirty="0" smtClean="0"/>
              <a:t>Name:_____________________________________________________________________</a:t>
            </a:r>
          </a:p>
          <a:p>
            <a:r>
              <a:rPr lang="en-US" sz="1600" b="1" dirty="0" smtClean="0"/>
              <a:t>7</a:t>
            </a:r>
            <a:r>
              <a:rPr lang="en-US" sz="1600" b="1" baseline="30000" dirty="0" smtClean="0"/>
              <a:t>th</a:t>
            </a:r>
            <a:r>
              <a:rPr lang="en-US" sz="1600" b="1" dirty="0" smtClean="0"/>
              <a:t> Grade – Myth Draft</a:t>
            </a:r>
          </a:p>
          <a:p>
            <a:r>
              <a:rPr lang="en-US" sz="1600" b="1" dirty="0" smtClean="0"/>
              <a:t>Miss Goodine &amp; Miss Shettle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4535032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457200" y="426542"/>
            <a:ext cx="928242" cy="1326058"/>
            <a:chOff x="0" y="1129"/>
            <a:chExt cx="928242" cy="1326058"/>
          </a:xfrm>
          <a:noFill/>
        </p:grpSpPr>
        <p:sp>
          <p:nvSpPr>
            <p:cNvPr id="5" name="Chevron 4"/>
            <p:cNvSpPr/>
            <p:nvPr/>
          </p:nvSpPr>
          <p:spPr>
            <a:xfrm rot="5400000">
              <a:off x="-198908" y="200037"/>
              <a:ext cx="1326058" cy="928241"/>
            </a:xfrm>
            <a:prstGeom prst="chevron">
              <a:avLst/>
            </a:prstGeom>
            <a:grpFill/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3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" name="Chevron 4"/>
            <p:cNvSpPr/>
            <p:nvPr/>
          </p:nvSpPr>
          <p:spPr>
            <a:xfrm>
              <a:off x="1" y="465250"/>
              <a:ext cx="928241" cy="3978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55" tIns="8255" rIns="8255" bIns="825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kern="1200" dirty="0" smtClean="0">
                  <a:solidFill>
                    <a:sysClr val="windowText" lastClr="000000"/>
                  </a:solidFill>
                </a:rPr>
                <a:t>Exposition</a:t>
              </a:r>
              <a:endParaRPr lang="en-US" sz="1300" kern="12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1385441" y="344029"/>
            <a:ext cx="7301358" cy="861938"/>
            <a:chOff x="928241" y="1129"/>
            <a:chExt cx="7301358" cy="861938"/>
          </a:xfrm>
          <a:noFill/>
        </p:grpSpPr>
        <p:sp>
          <p:nvSpPr>
            <p:cNvPr id="8" name="Round Same Side Corner Rectangle 7"/>
            <p:cNvSpPr/>
            <p:nvPr/>
          </p:nvSpPr>
          <p:spPr>
            <a:xfrm rot="5400000">
              <a:off x="4147951" y="-3218581"/>
              <a:ext cx="861938" cy="7301358"/>
            </a:xfrm>
            <a:prstGeom prst="round2SameRect">
              <a:avLst/>
            </a:prstGeom>
            <a:grpFill/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Round Same Side Corner Rectangle 6"/>
            <p:cNvSpPr/>
            <p:nvPr/>
          </p:nvSpPr>
          <p:spPr>
            <a:xfrm>
              <a:off x="928241" y="43205"/>
              <a:ext cx="7259282" cy="77778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10795" rIns="10795" bIns="10795" numCol="1" spcCol="1270" anchor="ctr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700" b="1" kern="1200" dirty="0" smtClean="0"/>
                <a:t>Introduction to Characters – description </a:t>
              </a:r>
              <a:endParaRPr lang="en-US" sz="1700" kern="1200" dirty="0"/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700" b="1" kern="1200" dirty="0" smtClean="0"/>
                <a:t>Setting – place, time story is happening</a:t>
              </a:r>
              <a:endParaRPr lang="en-US" sz="1700" b="1" kern="1200" dirty="0"/>
            </a:p>
          </p:txBody>
        </p:sp>
      </p:grp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955323"/>
              </p:ext>
            </p:extLst>
          </p:nvPr>
        </p:nvGraphicFramePr>
        <p:xfrm>
          <a:off x="457201" y="1833880"/>
          <a:ext cx="8229598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29598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6908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0678564"/>
              </p:ext>
            </p:extLst>
          </p:nvPr>
        </p:nvGraphicFramePr>
        <p:xfrm>
          <a:off x="457201" y="1833880"/>
          <a:ext cx="8229598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29598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457200" y="426542"/>
            <a:ext cx="928242" cy="1326058"/>
            <a:chOff x="0" y="1212100"/>
            <a:chExt cx="928242" cy="1326058"/>
          </a:xfrm>
          <a:noFill/>
        </p:grpSpPr>
        <p:sp>
          <p:nvSpPr>
            <p:cNvPr id="12" name="Chevron 11"/>
            <p:cNvSpPr/>
            <p:nvPr/>
          </p:nvSpPr>
          <p:spPr>
            <a:xfrm rot="5400000">
              <a:off x="-198908" y="1411008"/>
              <a:ext cx="1326058" cy="928241"/>
            </a:xfrm>
            <a:prstGeom prst="chevron">
              <a:avLst/>
            </a:prstGeom>
            <a:grpFill/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3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Chevron 8"/>
            <p:cNvSpPr/>
            <p:nvPr/>
          </p:nvSpPr>
          <p:spPr>
            <a:xfrm>
              <a:off x="1" y="1676221"/>
              <a:ext cx="928241" cy="3978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55" tIns="8255" rIns="8255" bIns="825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kern="1200" dirty="0" smtClean="0">
                  <a:solidFill>
                    <a:sysClr val="windowText" lastClr="000000"/>
                  </a:solidFill>
                </a:rPr>
                <a:t>Rising Action</a:t>
              </a:r>
              <a:endParaRPr lang="en-US" sz="1300" kern="12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385441" y="426542"/>
            <a:ext cx="7301358" cy="861938"/>
            <a:chOff x="928241" y="1212100"/>
            <a:chExt cx="7301358" cy="861938"/>
          </a:xfrm>
          <a:noFill/>
        </p:grpSpPr>
        <p:sp>
          <p:nvSpPr>
            <p:cNvPr id="15" name="Round Same Side Corner Rectangle 14"/>
            <p:cNvSpPr/>
            <p:nvPr/>
          </p:nvSpPr>
          <p:spPr>
            <a:xfrm rot="5400000">
              <a:off x="4147951" y="-2007610"/>
              <a:ext cx="861938" cy="7301358"/>
            </a:xfrm>
            <a:prstGeom prst="round2SameRect">
              <a:avLst/>
            </a:prstGeom>
            <a:grpFill/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ound Same Side Corner Rectangle 10"/>
            <p:cNvSpPr/>
            <p:nvPr/>
          </p:nvSpPr>
          <p:spPr>
            <a:xfrm>
              <a:off x="928241" y="1254176"/>
              <a:ext cx="7259282" cy="77778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10795" rIns="10795" bIns="10795" numCol="1" spcCol="1270" anchor="ctr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700" b="1" i="0" kern="1200" dirty="0" smtClean="0"/>
                <a:t>Story and situations begin to escalate</a:t>
              </a:r>
              <a:endParaRPr lang="en-US" sz="1700" b="1" kern="1200" dirty="0"/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700" b="1" i="0" kern="1200" dirty="0" smtClean="0"/>
                <a:t>Dramatic and suspenseful events</a:t>
              </a:r>
              <a:endParaRPr lang="en-US" sz="17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721490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1196073"/>
              </p:ext>
            </p:extLst>
          </p:nvPr>
        </p:nvGraphicFramePr>
        <p:xfrm>
          <a:off x="457201" y="1833880"/>
          <a:ext cx="8229598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29598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457200" y="381000"/>
            <a:ext cx="928242" cy="1326058"/>
            <a:chOff x="0" y="2423071"/>
            <a:chExt cx="928242" cy="1326058"/>
          </a:xfrm>
          <a:noFill/>
        </p:grpSpPr>
        <p:sp>
          <p:nvSpPr>
            <p:cNvPr id="17" name="Chevron 16"/>
            <p:cNvSpPr/>
            <p:nvPr/>
          </p:nvSpPr>
          <p:spPr>
            <a:xfrm rot="5400000">
              <a:off x="-198908" y="2621979"/>
              <a:ext cx="1326058" cy="928241"/>
            </a:xfrm>
            <a:prstGeom prst="chevron">
              <a:avLst/>
            </a:prstGeom>
            <a:grpFill/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3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12"/>
            <p:cNvSpPr/>
            <p:nvPr/>
          </p:nvSpPr>
          <p:spPr>
            <a:xfrm>
              <a:off x="1" y="2887192"/>
              <a:ext cx="928241" cy="3978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55" tIns="8255" rIns="8255" bIns="825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kern="1200" dirty="0" smtClean="0">
                  <a:solidFill>
                    <a:sysClr val="windowText" lastClr="000000"/>
                  </a:solidFill>
                </a:rPr>
                <a:t>Climax</a:t>
              </a:r>
              <a:endParaRPr lang="en-US" sz="1300" kern="1200" dirty="0">
                <a:solidFill>
                  <a:sysClr val="windowText" lastClr="000000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85441" y="381000"/>
            <a:ext cx="7301358" cy="861938"/>
            <a:chOff x="928241" y="2423071"/>
            <a:chExt cx="7301358" cy="861938"/>
          </a:xfrm>
          <a:noFill/>
        </p:grpSpPr>
        <p:sp>
          <p:nvSpPr>
            <p:cNvPr id="20" name="Round Same Side Corner Rectangle 19"/>
            <p:cNvSpPr/>
            <p:nvPr/>
          </p:nvSpPr>
          <p:spPr>
            <a:xfrm rot="5400000">
              <a:off x="4147951" y="-796639"/>
              <a:ext cx="861938" cy="7301358"/>
            </a:xfrm>
            <a:prstGeom prst="round2SameRect">
              <a:avLst/>
            </a:prstGeom>
            <a:grpFill/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Round Same Side Corner Rectangle 14"/>
            <p:cNvSpPr/>
            <p:nvPr/>
          </p:nvSpPr>
          <p:spPr>
            <a:xfrm>
              <a:off x="928241" y="2465147"/>
              <a:ext cx="7259282" cy="77778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10795" rIns="10795" bIns="10795" numCol="1" spcCol="1270" anchor="ctr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700" b="1" kern="1200" dirty="0" smtClean="0"/>
                <a:t>The main event!</a:t>
              </a:r>
              <a:endParaRPr lang="en-US" sz="1700" b="1" kern="1200" dirty="0"/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700" b="1" i="0" kern="1200" dirty="0" smtClean="0"/>
                <a:t>This is the most emotional part of your myth</a:t>
              </a:r>
              <a:endParaRPr lang="en-US" sz="17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060239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1737613"/>
              </p:ext>
            </p:extLst>
          </p:nvPr>
        </p:nvGraphicFramePr>
        <p:xfrm>
          <a:off x="457201" y="1833880"/>
          <a:ext cx="8229598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29598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11" name="Group 10"/>
          <p:cNvGrpSpPr/>
          <p:nvPr/>
        </p:nvGrpSpPr>
        <p:grpSpPr>
          <a:xfrm>
            <a:off x="457200" y="381001"/>
            <a:ext cx="928242" cy="1326058"/>
            <a:chOff x="0" y="3634042"/>
            <a:chExt cx="928242" cy="1326058"/>
          </a:xfrm>
          <a:noFill/>
        </p:grpSpPr>
        <p:sp>
          <p:nvSpPr>
            <p:cNvPr id="12" name="Chevron 11"/>
            <p:cNvSpPr/>
            <p:nvPr/>
          </p:nvSpPr>
          <p:spPr>
            <a:xfrm rot="5400000">
              <a:off x="-198908" y="3832950"/>
              <a:ext cx="1326058" cy="928241"/>
            </a:xfrm>
            <a:prstGeom prst="chevron">
              <a:avLst/>
            </a:prstGeom>
            <a:grpFill/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3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3" name="Chevron 16"/>
            <p:cNvSpPr/>
            <p:nvPr/>
          </p:nvSpPr>
          <p:spPr>
            <a:xfrm>
              <a:off x="1" y="4098163"/>
              <a:ext cx="928241" cy="3978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55" tIns="8255" rIns="8255" bIns="825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kern="1200" dirty="0" smtClean="0">
                  <a:solidFill>
                    <a:schemeClr val="tx1"/>
                  </a:solidFill>
                </a:rPr>
                <a:t>Falling Action</a:t>
              </a:r>
              <a:endParaRPr lang="en-US" sz="13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1385441" y="381000"/>
            <a:ext cx="7301358" cy="861938"/>
            <a:chOff x="928241" y="3634041"/>
            <a:chExt cx="7301358" cy="861938"/>
          </a:xfrm>
          <a:noFill/>
        </p:grpSpPr>
        <p:sp>
          <p:nvSpPr>
            <p:cNvPr id="15" name="Round Same Side Corner Rectangle 14"/>
            <p:cNvSpPr/>
            <p:nvPr/>
          </p:nvSpPr>
          <p:spPr>
            <a:xfrm rot="5400000">
              <a:off x="4147951" y="414331"/>
              <a:ext cx="861938" cy="7301358"/>
            </a:xfrm>
            <a:prstGeom prst="round2SameRect">
              <a:avLst/>
            </a:prstGeom>
            <a:grpFill/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ound Same Side Corner Rectangle 18"/>
            <p:cNvSpPr/>
            <p:nvPr/>
          </p:nvSpPr>
          <p:spPr>
            <a:xfrm>
              <a:off x="928241" y="3676117"/>
              <a:ext cx="7259282" cy="77778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10795" rIns="10795" bIns="10795" numCol="1" spcCol="1270" anchor="ctr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700" b="1" kern="1200" dirty="0" smtClean="0"/>
                <a:t>Events are coming off the climax</a:t>
              </a:r>
              <a:endParaRPr lang="en-US" sz="1700" b="1" kern="1200" dirty="0"/>
            </a:p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700" b="1" i="0" kern="1200" dirty="0" smtClean="0"/>
                <a:t>Everything tends to slow down</a:t>
              </a:r>
              <a:r>
                <a:rPr lang="en-US" sz="1700" kern="1200" dirty="0" smtClean="0"/>
                <a:t> </a:t>
              </a:r>
              <a:endParaRPr lang="en-US" sz="17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990928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4876332"/>
              </p:ext>
            </p:extLst>
          </p:nvPr>
        </p:nvGraphicFramePr>
        <p:xfrm>
          <a:off x="457201" y="1833880"/>
          <a:ext cx="8229598" cy="44500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229598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9" name="Group 8"/>
          <p:cNvGrpSpPr/>
          <p:nvPr/>
        </p:nvGrpSpPr>
        <p:grpSpPr>
          <a:xfrm>
            <a:off x="457200" y="381001"/>
            <a:ext cx="928242" cy="1326058"/>
            <a:chOff x="0" y="4845013"/>
            <a:chExt cx="928242" cy="1326058"/>
          </a:xfrm>
          <a:noFill/>
        </p:grpSpPr>
        <p:sp>
          <p:nvSpPr>
            <p:cNvPr id="17" name="Chevron 16"/>
            <p:cNvSpPr/>
            <p:nvPr/>
          </p:nvSpPr>
          <p:spPr>
            <a:xfrm rot="5400000">
              <a:off x="-198908" y="5043921"/>
              <a:ext cx="1326058" cy="928241"/>
            </a:xfrm>
            <a:prstGeom prst="chevron">
              <a:avLst/>
            </a:prstGeom>
            <a:grpFill/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3">
              <a:schemeClr val="dk2">
                <a:hueOff val="0"/>
                <a:satOff val="0"/>
                <a:lumOff val="0"/>
                <a:alphaOff val="0"/>
              </a:schemeClr>
            </a:fillRef>
            <a:effectRef idx="3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Chevron 20"/>
            <p:cNvSpPr/>
            <p:nvPr/>
          </p:nvSpPr>
          <p:spPr>
            <a:xfrm>
              <a:off x="1" y="5309134"/>
              <a:ext cx="928241" cy="397817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255" tIns="8255" rIns="8255" bIns="8255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US" sz="1300" kern="1200" dirty="0" smtClean="0">
                  <a:solidFill>
                    <a:schemeClr val="tx1"/>
                  </a:solidFill>
                </a:rPr>
                <a:t>Resolution</a:t>
              </a:r>
              <a:endParaRPr lang="en-US" sz="1300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385441" y="381000"/>
            <a:ext cx="7301358" cy="861938"/>
            <a:chOff x="928241" y="4845012"/>
            <a:chExt cx="7301358" cy="861938"/>
          </a:xfrm>
          <a:noFill/>
        </p:grpSpPr>
        <p:sp>
          <p:nvSpPr>
            <p:cNvPr id="20" name="Round Same Side Corner Rectangle 19"/>
            <p:cNvSpPr/>
            <p:nvPr/>
          </p:nvSpPr>
          <p:spPr>
            <a:xfrm rot="5400000">
              <a:off x="4147951" y="1625302"/>
              <a:ext cx="861938" cy="7301358"/>
            </a:xfrm>
            <a:prstGeom prst="round2SameRect">
              <a:avLst/>
            </a:prstGeom>
            <a:grpFill/>
          </p:spPr>
          <p:style>
            <a:lnRef idx="1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2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1" name="Round Same Side Corner Rectangle 22"/>
            <p:cNvSpPr/>
            <p:nvPr/>
          </p:nvSpPr>
          <p:spPr>
            <a:xfrm>
              <a:off x="928241" y="4887088"/>
              <a:ext cx="7259282" cy="777786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10795" rIns="10795" bIns="10795" numCol="1" spcCol="1270" anchor="ctr" anchorCtr="0">
              <a:noAutofit/>
            </a:bodyPr>
            <a:lstStyle/>
            <a:p>
              <a:pPr marL="171450" lvl="1" indent="-171450" algn="l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US" sz="1700" b="1" kern="1200" dirty="0" smtClean="0"/>
                <a:t>The characters finally reach a solution to the predicament, or reach a point where they can go no farther in trying to reach a solution</a:t>
              </a:r>
              <a:endParaRPr lang="en-US" sz="1700" b="1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8671799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160</Words>
  <Application>Microsoft Office PowerPoint</Application>
  <PresentationFormat>On-screen Show (4:3)</PresentationFormat>
  <Paragraphs>31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Shettle, Meghan</dc:creator>
  <cp:lastModifiedBy>Shettle, Meghan</cp:lastModifiedBy>
  <cp:revision>1</cp:revision>
  <dcterms:created xsi:type="dcterms:W3CDTF">2014-10-28T00:35:12Z</dcterms:created>
  <dcterms:modified xsi:type="dcterms:W3CDTF">2014-10-28T15:41:36Z</dcterms:modified>
</cp:coreProperties>
</file>